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2127" autoAdjust="0"/>
  </p:normalViewPr>
  <p:slideViewPr>
    <p:cSldViewPr snapToGrid="0" snapToObjects="1">
      <p:cViewPr varScale="1">
        <p:scale>
          <a:sx n="85" d="100"/>
          <a:sy n="85" d="100"/>
        </p:scale>
        <p:origin x="8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577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71EC8-CA13-A49A-4716-D0D7B7600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6316D2-B5A8-D408-235B-876B8F2E1D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38118F-D4AF-EDA8-82D8-71D9F75F5F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5C99F9-5983-C627-CA9C-629DB834D0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685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b="0" i="0" dirty="0">
                <a:solidFill>
                  <a:srgbClr val="DBDEE1"/>
                </a:solidFill>
                <a:effectLst/>
                <a:latin typeface="gg sans"/>
              </a:rPr>
              <a:t>Entwicklungstool für interne Kommunikation</a:t>
            </a:r>
            <a:br>
              <a:rPr lang="de-CH" b="0" i="0" dirty="0">
                <a:solidFill>
                  <a:srgbClr val="DBDEE1"/>
                </a:solidFill>
                <a:effectLst/>
                <a:latin typeface="gg sans"/>
              </a:rPr>
            </a:br>
            <a:r>
              <a:rPr lang="de-DE" b="0" i="0" dirty="0">
                <a:solidFill>
                  <a:srgbClr val="DBDEE1"/>
                </a:solidFill>
                <a:effectLst/>
                <a:latin typeface="gg sans"/>
              </a:rPr>
              <a:t>Ziel: Informationsaustausch verbessern, Kosten sparen</a:t>
            </a:r>
            <a:br>
              <a:rPr lang="de-DE" b="0" i="0" dirty="0">
                <a:solidFill>
                  <a:srgbClr val="DBDEE1"/>
                </a:solidFill>
                <a:effectLst/>
                <a:latin typeface="gg sans"/>
              </a:rPr>
            </a:br>
            <a:r>
              <a:rPr lang="de-DE" b="0" i="0" dirty="0">
                <a:solidFill>
                  <a:srgbClr val="DBDEE1"/>
                </a:solidFill>
                <a:effectLst/>
                <a:latin typeface="gg sans"/>
              </a:rPr>
              <a:t>Anforderung: Individuelle Logins für Mitarbeiter</a:t>
            </a:r>
            <a:br>
              <a:rPr lang="de-DE" b="0" i="0" dirty="0">
                <a:solidFill>
                  <a:srgbClr val="DBDEE1"/>
                </a:solidFill>
                <a:effectLst/>
                <a:latin typeface="gg sans"/>
              </a:rPr>
            </a:br>
            <a:r>
              <a:rPr lang="de-DE" b="0" i="0" dirty="0">
                <a:solidFill>
                  <a:srgbClr val="DBDEE1"/>
                </a:solidFill>
                <a:effectLst/>
                <a:latin typeface="gg sans"/>
              </a:rPr>
              <a:t>Speicherung von Kontaktdaten (Name, Vorname, Telefon, E-Mail)</a:t>
            </a:r>
            <a:br>
              <a:rPr lang="de-DE" b="0" i="0" dirty="0">
                <a:solidFill>
                  <a:srgbClr val="DBDEE1"/>
                </a:solidFill>
                <a:effectLst/>
                <a:latin typeface="gg sans"/>
              </a:rPr>
            </a:br>
            <a:r>
              <a:rPr lang="de-DE" b="0" i="0" dirty="0">
                <a:solidFill>
                  <a:srgbClr val="DBDEE1"/>
                </a:solidFill>
                <a:effectLst/>
                <a:latin typeface="gg sans"/>
              </a:rPr>
              <a:t>Selbstregistrierung im Programm (Abbildung 1)</a:t>
            </a:r>
            <a:br>
              <a:rPr lang="de-DE" b="0" i="0" dirty="0">
                <a:solidFill>
                  <a:srgbClr val="DBDEE1"/>
                </a:solidFill>
                <a:effectLst/>
                <a:latin typeface="gg sans"/>
              </a:rPr>
            </a:br>
            <a:r>
              <a:rPr lang="de-DE" b="0" i="0" dirty="0">
                <a:solidFill>
                  <a:srgbClr val="DBDEE1"/>
                </a:solidFill>
                <a:effectLst/>
                <a:latin typeface="gg sans"/>
              </a:rPr>
              <a:t>Eingeloggte User: Sichtbarkeit und Kommunikation</a:t>
            </a:r>
            <a:br>
              <a:rPr lang="de-DE" b="0" i="0" dirty="0">
                <a:solidFill>
                  <a:srgbClr val="DBDEE1"/>
                </a:solidFill>
                <a:effectLst/>
                <a:latin typeface="gg sans"/>
              </a:rPr>
            </a:br>
            <a:r>
              <a:rPr lang="de-CH" b="0" i="0" dirty="0">
                <a:solidFill>
                  <a:srgbClr val="DBDEE1"/>
                </a:solidFill>
                <a:effectLst/>
                <a:latin typeface="gg sans"/>
              </a:rPr>
              <a:t>Privatgespräche und Gruppenunterhaltungen möglich</a:t>
            </a:r>
            <a:br>
              <a:rPr lang="de-CH" b="0" i="0" dirty="0">
                <a:solidFill>
                  <a:srgbClr val="DBDEE1"/>
                </a:solidFill>
                <a:effectLst/>
                <a:latin typeface="gg sans"/>
              </a:rPr>
            </a:br>
            <a:r>
              <a:rPr lang="de-CH" b="0" i="0" dirty="0">
                <a:solidFill>
                  <a:srgbClr val="DBDEE1"/>
                </a:solidFill>
                <a:effectLst/>
                <a:latin typeface="gg sans"/>
              </a:rPr>
              <a:t>Nachrichtenspeicherung auf Server</a:t>
            </a:r>
            <a:br>
              <a:rPr lang="de-CH" b="0" i="0" dirty="0">
                <a:solidFill>
                  <a:srgbClr val="DBDEE1"/>
                </a:solidFill>
                <a:effectLst/>
                <a:latin typeface="gg sans"/>
              </a:rPr>
            </a:br>
            <a:r>
              <a:rPr lang="de-DE" b="0" i="0" dirty="0">
                <a:solidFill>
                  <a:srgbClr val="DBDEE1"/>
                </a:solidFill>
                <a:effectLst/>
                <a:latin typeface="gg sans"/>
              </a:rPr>
              <a:t>Abruf durch "Refresh" oder festgelegte Zeitintervalle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>
              <a:buFont typeface="+mj-lt"/>
              <a:buNone/>
            </a:pPr>
            <a:r>
              <a:rPr lang="de-DE" b="0" i="0" dirty="0">
                <a:solidFill>
                  <a:srgbClr val="000000"/>
                </a:solidFill>
                <a:effectLst/>
                <a:latin typeface="inherit"/>
              </a:rPr>
              <a:t>Projektgenerell erfolgreich </a:t>
            </a:r>
            <a:br>
              <a:rPr lang="de-DE" b="0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de-DE" b="0" i="0" dirty="0">
                <a:solidFill>
                  <a:srgbClr val="000000"/>
                </a:solidFill>
                <a:effectLst/>
                <a:latin typeface="inherit"/>
              </a:rPr>
              <a:t>Herausforderung bei Datenbankintegration </a:t>
            </a:r>
            <a:br>
              <a:rPr lang="de-DE" b="0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de-DE" b="0" i="0" dirty="0">
                <a:solidFill>
                  <a:srgbClr val="000000"/>
                </a:solidFill>
                <a:effectLst/>
                <a:latin typeface="inherit"/>
              </a:rPr>
              <a:t>Effiziente Teamarbeit </a:t>
            </a:r>
            <a:br>
              <a:rPr lang="de-DE" b="0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de-DE" b="0" i="0" dirty="0">
                <a:solidFill>
                  <a:srgbClr val="000000"/>
                </a:solidFill>
                <a:effectLst/>
                <a:latin typeface="inherit"/>
              </a:rPr>
              <a:t>Gute Fortschritte in den meisten Bereichen </a:t>
            </a:r>
            <a:br>
              <a:rPr lang="de-DE" b="0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de-DE" b="0" i="0" dirty="0">
                <a:solidFill>
                  <a:srgbClr val="000000"/>
                </a:solidFill>
                <a:effectLst/>
                <a:latin typeface="inherit"/>
              </a:rPr>
              <a:t>Datenbankverbindung nicht erfolgreich </a:t>
            </a:r>
            <a:br>
              <a:rPr lang="de-DE" b="0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de-DE" b="0" i="0" dirty="0">
                <a:solidFill>
                  <a:srgbClr val="000000"/>
                </a:solidFill>
                <a:effectLst/>
                <a:latin typeface="inherit"/>
              </a:rPr>
              <a:t>Lehrreiche Erfahrung für zukünftige Projekte </a:t>
            </a:r>
            <a:br>
              <a:rPr lang="de-DE" b="0" i="0" dirty="0">
                <a:solidFill>
                  <a:srgbClr val="000000"/>
                </a:solidFill>
                <a:effectLst/>
                <a:latin typeface="inherit"/>
              </a:rPr>
            </a:br>
            <a:r>
              <a:rPr lang="de-DE" b="0" i="0" dirty="0">
                <a:solidFill>
                  <a:srgbClr val="000000"/>
                </a:solidFill>
                <a:effectLst/>
                <a:latin typeface="inherit"/>
              </a:rPr>
              <a:t>Stolz auf erreichte Ziele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de-CH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810445" y="3559373"/>
            <a:ext cx="5531168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96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Messenger Tool</a:t>
            </a:r>
            <a:endParaRPr lang="en-US" sz="9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5B448-DCC1-83FC-574E-1D5E15CEE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372F810-0B20-25D5-F4B1-E10FB58E0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6DD5D4B0-F278-2630-18E4-E0E2149CFC85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de-CH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1D25E575-C08D-4347-E929-797A5A6805B6}"/>
              </a:ext>
            </a:extLst>
          </p:cNvPr>
          <p:cNvSpPr/>
          <p:nvPr/>
        </p:nvSpPr>
        <p:spPr>
          <a:xfrm>
            <a:off x="843038" y="527624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60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Inhaltsverzeichnis</a:t>
            </a:r>
          </a:p>
          <a:p>
            <a:pPr marL="0" indent="0">
              <a:lnSpc>
                <a:spcPts val="4374"/>
              </a:lnSpc>
              <a:buNone/>
            </a:pPr>
            <a:endParaRPr lang="en-US" sz="6000" b="1" dirty="0">
              <a:solidFill>
                <a:srgbClr val="F0F4F1"/>
              </a:solidFill>
              <a:latin typeface="Syne" pitchFamily="34" charset="0"/>
              <a:ea typeface="Syne" pitchFamily="34" charset="-122"/>
            </a:endParaRPr>
          </a:p>
          <a:p>
            <a:pPr marL="0" indent="0">
              <a:lnSpc>
                <a:spcPts val="4374"/>
              </a:lnSpc>
              <a:buNone/>
            </a:pPr>
            <a:endParaRPr lang="en-US" sz="60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08C57FE1-23AC-E541-DCE4-86B0A22D5049}"/>
              </a:ext>
            </a:extLst>
          </p:cNvPr>
          <p:cNvSpPr/>
          <p:nvPr/>
        </p:nvSpPr>
        <p:spPr>
          <a:xfrm>
            <a:off x="2037993" y="434387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16FD2990-25C3-D1C4-50F4-0564F2A8A0E1}"/>
              </a:ext>
            </a:extLst>
          </p:cNvPr>
          <p:cNvSpPr/>
          <p:nvPr/>
        </p:nvSpPr>
        <p:spPr>
          <a:xfrm>
            <a:off x="5743932" y="434387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EC07F753-B823-13C6-2617-F12DF220B474}"/>
              </a:ext>
            </a:extLst>
          </p:cNvPr>
          <p:cNvSpPr/>
          <p:nvPr/>
        </p:nvSpPr>
        <p:spPr>
          <a:xfrm>
            <a:off x="9449872" y="434387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250896C-4879-9770-29CD-46BC8F655721}"/>
              </a:ext>
            </a:extLst>
          </p:cNvPr>
          <p:cNvSpPr txBox="1"/>
          <p:nvPr/>
        </p:nvSpPr>
        <p:spPr>
          <a:xfrm>
            <a:off x="519545" y="2047009"/>
            <a:ext cx="118872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600" b="1" dirty="0" err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Informieren</a:t>
            </a:r>
            <a:endParaRPr lang="en-US" sz="3600" b="1" dirty="0">
              <a:solidFill>
                <a:srgbClr val="F0F4F1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600" b="1" dirty="0" err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Planen</a:t>
            </a:r>
            <a:endParaRPr lang="en-US" sz="3600" b="1" dirty="0">
              <a:solidFill>
                <a:srgbClr val="F0F4F1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600" b="1" dirty="0" err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Entscheiden</a:t>
            </a:r>
            <a:endParaRPr lang="en-US" sz="3600" b="1" dirty="0">
              <a:solidFill>
                <a:srgbClr val="F0F4F1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Live Demo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600" b="1" dirty="0" err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Fazit</a:t>
            </a:r>
            <a:endParaRPr lang="en-US" sz="36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91733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577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de-CH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325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18171" y="547092"/>
            <a:ext cx="3675936" cy="497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917"/>
              </a:lnSpc>
              <a:buNone/>
            </a:pPr>
            <a:r>
              <a:rPr lang="en-US" sz="60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Informieren</a:t>
            </a:r>
            <a:endParaRPr lang="en-US" sz="60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8171" y="1268373"/>
            <a:ext cx="5096232" cy="64171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07918" y="434160"/>
            <a:ext cx="12614564" cy="7361278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de-CH" dirty="0"/>
          </a:p>
        </p:txBody>
      </p:sp>
      <p:sp>
        <p:nvSpPr>
          <p:cNvPr id="4" name="Text 1"/>
          <p:cNvSpPr/>
          <p:nvPr/>
        </p:nvSpPr>
        <p:spPr>
          <a:xfrm>
            <a:off x="1053553" y="663844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6000" b="1" dirty="0" err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Planen</a:t>
            </a:r>
            <a:endParaRPr lang="en-US" sz="6000" b="1" dirty="0">
              <a:solidFill>
                <a:srgbClr val="F0F4F1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0" indent="0">
              <a:lnSpc>
                <a:spcPts val="4374"/>
              </a:lnSpc>
              <a:buNone/>
            </a:pPr>
            <a:endParaRPr lang="en-US" sz="6000" dirty="0"/>
          </a:p>
        </p:txBody>
      </p:sp>
      <p:sp>
        <p:nvSpPr>
          <p:cNvPr id="5" name="Text 2"/>
          <p:cNvSpPr/>
          <p:nvPr/>
        </p:nvSpPr>
        <p:spPr>
          <a:xfrm>
            <a:off x="2037993" y="434387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5743932" y="434387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9449872" y="434387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97DB9044-369B-2A56-90CB-6694A02A2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5" r="1" b="12756"/>
          <a:stretch/>
        </p:blipFill>
        <p:spPr bwMode="auto">
          <a:xfrm>
            <a:off x="4422810" y="413527"/>
            <a:ext cx="9326178" cy="3072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ild">
            <a:extLst>
              <a:ext uri="{FF2B5EF4-FFF2-40B4-BE49-F238E27FC236}">
                <a16:creationId xmlns:a16="http://schemas.microsoft.com/office/drawing/2014/main" id="{2CE0850A-BA8A-1CE2-C8E9-57EA4E45A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8811" y="5763915"/>
            <a:ext cx="1378950" cy="760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Bild">
            <a:extLst>
              <a:ext uri="{FF2B5EF4-FFF2-40B4-BE49-F238E27FC236}">
                <a16:creationId xmlns:a16="http://schemas.microsoft.com/office/drawing/2014/main" id="{7BEED387-1A0B-B17A-2820-779460193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383" y="3485837"/>
            <a:ext cx="4867673" cy="429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Bild">
            <a:extLst>
              <a:ext uri="{FF2B5EF4-FFF2-40B4-BE49-F238E27FC236}">
                <a16:creationId xmlns:a16="http://schemas.microsoft.com/office/drawing/2014/main" id="{C548CF75-156A-572D-9144-2D1B41688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9386" y="4393438"/>
            <a:ext cx="4522008" cy="2494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4" name="Text 1"/>
          <p:cNvSpPr/>
          <p:nvPr/>
        </p:nvSpPr>
        <p:spPr>
          <a:xfrm>
            <a:off x="3889231" y="228678"/>
            <a:ext cx="4901565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6000" b="1" dirty="0" err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Entscheiden</a:t>
            </a:r>
            <a:endParaRPr lang="en-US" sz="6000" dirty="0"/>
          </a:p>
        </p:txBody>
      </p:sp>
      <p:sp>
        <p:nvSpPr>
          <p:cNvPr id="5" name="Text 2"/>
          <p:cNvSpPr/>
          <p:nvPr/>
        </p:nvSpPr>
        <p:spPr>
          <a:xfrm>
            <a:off x="2037993" y="443698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2050" name="Picture 2" descr="Bild">
            <a:extLst>
              <a:ext uri="{FF2B5EF4-FFF2-40B4-BE49-F238E27FC236}">
                <a16:creationId xmlns:a16="http://schemas.microsoft.com/office/drawing/2014/main" id="{E51F8FF9-9E8A-CF23-6645-5394C52A0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723" y="1012782"/>
            <a:ext cx="7758616" cy="6848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de-CH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80000"/>
            </a:srgbClr>
          </a:solidFill>
          <a:ln/>
        </p:spPr>
        <p:txBody>
          <a:bodyPr/>
          <a:lstStyle/>
          <a:p>
            <a:endParaRPr lang="de-CH"/>
          </a:p>
        </p:txBody>
      </p:sp>
      <p:sp>
        <p:nvSpPr>
          <p:cNvPr id="6" name="Text 2"/>
          <p:cNvSpPr/>
          <p:nvPr/>
        </p:nvSpPr>
        <p:spPr>
          <a:xfrm>
            <a:off x="2037993" y="2705338"/>
            <a:ext cx="469618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Live Demo</a:t>
            </a:r>
            <a:endParaRPr lang="en-US" sz="60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993" y="3732967"/>
            <a:ext cx="10554414" cy="8886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0163" y="495490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de-CH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319349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Fazit</a:t>
            </a:r>
            <a:endParaRPr lang="en-US" sz="6000" dirty="0"/>
          </a:p>
        </p:txBody>
      </p:sp>
      <p:sp>
        <p:nvSpPr>
          <p:cNvPr id="6" name="Shape 2"/>
          <p:cNvSpPr/>
          <p:nvPr/>
        </p:nvSpPr>
        <p:spPr>
          <a:xfrm>
            <a:off x="4490799" y="4221123"/>
            <a:ext cx="9306401" cy="814983"/>
          </a:xfrm>
          <a:prstGeom prst="roundRect">
            <a:avLst>
              <a:gd name="adj" fmla="val 122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de-CH"/>
          </a:p>
        </p:txBody>
      </p:sp>
      <p:sp>
        <p:nvSpPr>
          <p:cNvPr id="7" name="Text 3"/>
          <p:cNvSpPr/>
          <p:nvPr/>
        </p:nvSpPr>
        <p:spPr>
          <a:xfrm>
            <a:off x="4720590" y="4450913"/>
            <a:ext cx="88468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</Words>
  <Application>Microsoft Office PowerPoint</Application>
  <PresentationFormat>Benutzerdefiniert</PresentationFormat>
  <Paragraphs>24</Paragraphs>
  <Slides>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gg sans</vt:lpstr>
      <vt:lpstr>inherit</vt:lpstr>
      <vt:lpstr>Syne</vt:lpstr>
      <vt:lpstr>Wingdings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nesim abdelaziz</cp:lastModifiedBy>
  <cp:revision>3</cp:revision>
  <dcterms:created xsi:type="dcterms:W3CDTF">2024-02-09T13:57:03Z</dcterms:created>
  <dcterms:modified xsi:type="dcterms:W3CDTF">2024-02-09T14:15:52Z</dcterms:modified>
</cp:coreProperties>
</file>